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6" r:id="rId19"/>
    <p:sldId id="272" r:id="rId20"/>
    <p:sldId id="277" r:id="rId21"/>
    <p:sldId id="27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E71A83-437F-490A-A6B2-FCA502E35010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DC6A81-57DA-4B96-BAE7-38063519CEC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/>
          <a:lstStyle/>
          <a:p>
            <a:pPr algn="ctr"/>
            <a:r>
              <a:rPr lang="pl-PL" dirty="0" smtClean="0"/>
              <a:t>Statut ZHP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 smtClean="0"/>
              <a:t>Czym właściwie jest?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Znak harcerzy</a:t>
            </a:r>
            <a:endParaRPr lang="pl-PL" dirty="0"/>
          </a:p>
        </p:txBody>
      </p:sp>
      <p:pic>
        <p:nvPicPr>
          <p:cNvPr id="4" name="Symbol zastępczy zawartości 3" descr="Symbolika harcerska | WSH &quot;347&quot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124744"/>
            <a:ext cx="819954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Lilijka harcerska</a:t>
            </a:r>
            <a:endParaRPr lang="pl-PL" dirty="0"/>
          </a:p>
        </p:txBody>
      </p:sp>
      <p:pic>
        <p:nvPicPr>
          <p:cNvPr id="4" name="Symbol zastępczy zawartości 3" descr="Symbolika harcerska | WSH &quot;347&quot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340768"/>
            <a:ext cx="804615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Znak przynależności do WOSM</a:t>
            </a:r>
            <a:endParaRPr lang="pl-PL" dirty="0"/>
          </a:p>
        </p:txBody>
      </p:sp>
      <p:pic>
        <p:nvPicPr>
          <p:cNvPr id="4" name="Symbol zastępczy zawartości 3" descr="Symbolika harcerska | WSH &quot;347&quot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196752"/>
            <a:ext cx="8046155" cy="481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Znak przynależności do WAGGGS</a:t>
            </a:r>
            <a:endParaRPr lang="pl-PL" dirty="0"/>
          </a:p>
        </p:txBody>
      </p:sp>
      <p:pic>
        <p:nvPicPr>
          <p:cNvPr id="4" name="Symbol zastępczy zawartości 3" descr="Symbolika harcerska | WSH &quot;347&quot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196752"/>
            <a:ext cx="8199542" cy="481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ZHP</a:t>
            </a:r>
            <a:endParaRPr lang="pl-PL" dirty="0"/>
          </a:p>
        </p:txBody>
      </p:sp>
      <p:pic>
        <p:nvPicPr>
          <p:cNvPr id="4" name="Symbol zastępczy zawartości 3" descr="5 DH Nasze Zo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72008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Minimum 5 osób w </a:t>
            </a:r>
            <a:r>
              <a:rPr lang="pl-PL" dirty="0" smtClean="0"/>
              <a:t>tym: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komendant,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skarbnik,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co </a:t>
            </a:r>
            <a:r>
              <a:rPr lang="pl-PL" dirty="0" smtClean="0"/>
              <a:t>najmniej 1 z-ca komendanta</a:t>
            </a:r>
            <a:r>
              <a:rPr lang="pl-PL" dirty="0" smtClean="0"/>
              <a:t>,</a:t>
            </a:r>
          </a:p>
          <a:p>
            <a:pPr>
              <a:lnSpc>
                <a:spcPct val="150000"/>
              </a:lnSpc>
              <a:buNone/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Hufiec jest tworzony przez Chorągiew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Komenda Hufca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kieruje pracą komendy hufca</a:t>
            </a:r>
            <a:r>
              <a:rPr lang="pl-PL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kieruje </a:t>
            </a:r>
            <a:r>
              <a:rPr lang="pl-PL" dirty="0" smtClean="0"/>
              <a:t>bieżącą działalnością hufca</a:t>
            </a:r>
            <a:r>
              <a:rPr lang="pl-PL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reprezentuje </a:t>
            </a:r>
            <a:r>
              <a:rPr lang="pl-PL" dirty="0" smtClean="0"/>
              <a:t>hufiec</a:t>
            </a:r>
            <a:r>
              <a:rPr lang="pl-PL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wydaje </a:t>
            </a:r>
            <a:r>
              <a:rPr lang="pl-PL" dirty="0" smtClean="0"/>
              <a:t>rozkazy</a:t>
            </a:r>
            <a:r>
              <a:rPr lang="pl-PL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prowadzi </a:t>
            </a:r>
            <a:r>
              <a:rPr lang="pl-PL" dirty="0" smtClean="0"/>
              <a:t>gospodarkę finansową </a:t>
            </a:r>
            <a:r>
              <a:rPr lang="pl-PL" dirty="0" smtClean="0"/>
              <a:t>hufca przy </a:t>
            </a:r>
            <a:r>
              <a:rPr lang="pl-PL" dirty="0" smtClean="0"/>
              <a:t>pomocy skarbnika </a:t>
            </a:r>
            <a:r>
              <a:rPr lang="pl-PL" dirty="0" smtClean="0"/>
              <a:t>hufca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Obowiązki Komendanta Hufca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określa organizację i regulamin pracy komendy hufca,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buduje wspólnotę instruktorską oraz wspólnotę podstawowych jednostek organizacyjnych,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przyjmuje plan pracy hufca, w tym plan kształcenia, 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zatwierdza budżet hufca oraz przyjmuje sprawozdanie z jego realizacji,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tworzy warunki do realizacji strategii rozwoju hufca,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Zadania Komendy Hufca: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wspomaga, koordynuje i nadzoruje pracę gromad, </a:t>
            </a:r>
            <a:r>
              <a:rPr lang="pl-PL" dirty="0" smtClean="0"/>
              <a:t>drużyn  </a:t>
            </a:r>
            <a:r>
              <a:rPr lang="pl-PL" dirty="0" smtClean="0"/>
              <a:t>i innych jednostek hufca oraz ocenia ich działalność</a:t>
            </a:r>
            <a:r>
              <a:rPr lang="pl-PL" dirty="0" smtClean="0"/>
              <a:t>,</a:t>
            </a:r>
          </a:p>
          <a:p>
            <a:pPr lvl="0" algn="just">
              <a:lnSpc>
                <a:spcPct val="170000"/>
              </a:lnSpc>
              <a:buNone/>
            </a:pPr>
            <a:endParaRPr lang="pl-PL" dirty="0" smtClean="0"/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koordynuje działalność ruchu przyjaciół harcerstwa na terenie hufca</a:t>
            </a:r>
            <a:r>
              <a:rPr lang="pl-PL" dirty="0" smtClean="0"/>
              <a:t>,</a:t>
            </a:r>
          </a:p>
          <a:p>
            <a:pPr lvl="0" algn="just">
              <a:lnSpc>
                <a:spcPct val="170000"/>
              </a:lnSpc>
              <a:buNone/>
            </a:pPr>
            <a:endParaRPr lang="pl-PL" dirty="0" smtClean="0"/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podejmuje uchwały w innych sprawach, wniesionych przez członków komendy, w granicach jej kompetencji</a:t>
            </a:r>
            <a:r>
              <a:rPr lang="pl-PL" dirty="0" smtClean="0"/>
              <a:t>,</a:t>
            </a:r>
          </a:p>
          <a:p>
            <a:pPr lvl="0" algn="just">
              <a:lnSpc>
                <a:spcPct val="170000"/>
              </a:lnSpc>
              <a:buNone/>
            </a:pPr>
            <a:endParaRPr lang="pl-PL" dirty="0" smtClean="0"/>
          </a:p>
          <a:p>
            <a:pPr lvl="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pl-PL" dirty="0" smtClean="0"/>
              <a:t>wykonuje inne zadania określone przez Zjazd ZHP, pozostałe władze naczelne i władze chorągwi.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czuwa </a:t>
            </a:r>
            <a:r>
              <a:rPr lang="pl-PL" dirty="0" smtClean="0"/>
              <a:t>nad zgodnością pracy ze Statutem ZHP</a:t>
            </a:r>
            <a:r>
              <a:rPr lang="pl-PL" dirty="0" smtClean="0"/>
              <a:t>,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k</a:t>
            </a:r>
            <a:r>
              <a:rPr lang="pl-PL" dirty="0" smtClean="0"/>
              <a:t>ontroluje </a:t>
            </a:r>
            <a:r>
              <a:rPr lang="pl-PL" dirty="0" smtClean="0"/>
              <a:t>działalność finansowo-gospodarczą jednostek i władz </a:t>
            </a:r>
            <a:r>
              <a:rPr lang="pl-PL" dirty="0" smtClean="0"/>
              <a:t>hufca,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ocenia </a:t>
            </a:r>
            <a:r>
              <a:rPr lang="pl-PL" dirty="0" smtClean="0"/>
              <a:t>realizacje programu rozwoju hufca</a:t>
            </a:r>
            <a:r>
              <a:rPr lang="pl-PL" dirty="0" smtClean="0"/>
              <a:t>,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p</a:t>
            </a:r>
            <a:r>
              <a:rPr lang="pl-PL" dirty="0" smtClean="0"/>
              <a:t>rzedstawia </a:t>
            </a:r>
            <a:r>
              <a:rPr lang="pl-PL" dirty="0" smtClean="0"/>
              <a:t>KH swoje wnioski i opinie</a:t>
            </a:r>
            <a:r>
              <a:rPr lang="pl-PL" dirty="0" smtClean="0"/>
              <a:t>,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p</a:t>
            </a:r>
            <a:r>
              <a:rPr lang="pl-PL" dirty="0" smtClean="0"/>
              <a:t>rzedstawia </a:t>
            </a:r>
            <a:r>
              <a:rPr lang="pl-PL" dirty="0" smtClean="0"/>
              <a:t>KH sprawozdania ze swojej działalności</a:t>
            </a:r>
            <a:r>
              <a:rPr lang="pl-PL" dirty="0" smtClean="0"/>
              <a:t>,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p</a:t>
            </a:r>
            <a:r>
              <a:rPr lang="pl-PL" dirty="0" smtClean="0"/>
              <a:t>rzedstawia </a:t>
            </a:r>
            <a:r>
              <a:rPr lang="pl-PL" dirty="0" smtClean="0"/>
              <a:t>Zjazdowi Hufca ocenę jego pracy,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Zadania Komisji Rewizyjnej Hufca </a:t>
            </a:r>
            <a:br>
              <a:rPr lang="pl-PL" dirty="0" smtClean="0"/>
            </a:br>
            <a:r>
              <a:rPr lang="pl-PL" sz="1800" dirty="0" smtClean="0"/>
              <a:t>( min 3 osoby)</a:t>
            </a:r>
            <a:endParaRPr lang="pl-PL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Wyznacza min.: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Misję i Cele Związku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c</a:t>
            </a:r>
            <a:r>
              <a:rPr lang="pl-PL" dirty="0" smtClean="0"/>
              <a:t>harakter jego działania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s</a:t>
            </a:r>
            <a:r>
              <a:rPr lang="pl-PL" dirty="0" smtClean="0"/>
              <a:t>ymbole i strukturę ZHP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k</a:t>
            </a:r>
            <a:r>
              <a:rPr lang="pl-PL" dirty="0" smtClean="0"/>
              <a:t>ompetencje poszczególnych </a:t>
            </a:r>
          </a:p>
          <a:p>
            <a:pPr algn="r">
              <a:lnSpc>
                <a:spcPct val="150000"/>
              </a:lnSpc>
              <a:buNone/>
            </a:pPr>
            <a:r>
              <a:rPr lang="pl-PL" dirty="0" smtClean="0"/>
              <a:t>organów i jednostek</a:t>
            </a:r>
          </a:p>
          <a:p>
            <a:pPr algn="r">
              <a:lnSpc>
                <a:spcPct val="150000"/>
              </a:lnSpc>
              <a:buNone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Statut to nadrzędny dokument Związku Harcerstwa Polskiego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Sąd harcerski hufca rozpatruje sprawy naruszenia Statutu, uchwał lub decyzji władz ZHP przez instruktorów oraz członków ZHP pełniących funkcje instruktorskie, </a:t>
            </a:r>
            <a:r>
              <a:rPr lang="pl-PL" dirty="0" smtClean="0"/>
              <a:t>                      z wyłączeniem </a:t>
            </a:r>
            <a:r>
              <a:rPr lang="pl-PL" dirty="0" smtClean="0"/>
              <a:t>członków władz hufca, oraz sprawy odwoławcze i sporne dotyczące członkostwa instruktorów</a:t>
            </a:r>
            <a:r>
              <a:rPr lang="pl-PL" dirty="0" smtClean="0"/>
              <a:t>.</a:t>
            </a:r>
          </a:p>
          <a:p>
            <a:pPr lvl="0" algn="just">
              <a:lnSpc>
                <a:spcPct val="160000"/>
              </a:lnSpc>
              <a:buNone/>
            </a:pPr>
            <a:endParaRPr lang="pl-PL" dirty="0" smtClean="0"/>
          </a:p>
          <a:p>
            <a:pPr lvl="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pl-PL" dirty="0" smtClean="0"/>
              <a:t>Jeżeli zjazd hufca nie dokona wyboru sądu harcerskiego hufca, sądem właściwym dla osób mających przydział służbowy do tego hufca jest sąd harcerski chorągwi.</a:t>
            </a:r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Zadania Sądu Harcerskiego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sz="1800" dirty="0" smtClean="0"/>
              <a:t>( min 3 osoby )</a:t>
            </a:r>
            <a:endParaRPr lang="pl-PL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Zasady członkowstwa w ZHP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Opis i zadania funkcji instruktorskich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Sposoby nagradzania i karania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Powoływania Zjazdów, ich obowiązki oraz cele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Zasady wyboru władz na poszczególnych szczeblach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pl-PL" dirty="0" smtClean="0"/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Zachęcam do wgłębienia się w lekturę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 algn="r">
              <a:lnSpc>
                <a:spcPct val="150000"/>
              </a:lnSpc>
              <a:buNone/>
            </a:pPr>
            <a:r>
              <a:rPr lang="pl-PL" b="1" dirty="0" smtClean="0">
                <a:sym typeface="Wingdings" pitchFamily="2" charset="2"/>
              </a:rPr>
              <a:t>p</a:t>
            </a:r>
            <a:r>
              <a:rPr lang="pl-PL" b="1" dirty="0" smtClean="0">
                <a:sym typeface="Wingdings" pitchFamily="2" charset="2"/>
              </a:rPr>
              <a:t>wd. Beata Marciniak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Pozostałe ważne sprawy, o których mówi Statut ZHP: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Wychowywanie młodego człowieka, </a:t>
            </a:r>
            <a:endParaRPr lang="pl-PL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czyli </a:t>
            </a:r>
            <a:r>
              <a:rPr lang="pl-PL" dirty="0" smtClean="0"/>
              <a:t>wspieranie go we wszechstronnym rozwoju i kształtowaniu </a:t>
            </a:r>
            <a:r>
              <a:rPr lang="pl-PL" dirty="0" smtClean="0"/>
              <a:t>charakteru</a:t>
            </a:r>
          </a:p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 </a:t>
            </a:r>
            <a:r>
              <a:rPr lang="pl-PL" dirty="0" smtClean="0"/>
              <a:t>przez stawianie wyzwań.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Misja ZHP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pl-PL" dirty="0" smtClean="0"/>
              <a:t>stwarzanie warunków do wszechstronnego, intelektualnego, społecznego, duchowego, emocjonalnego i fizycznego rozwoju człowieka</a:t>
            </a:r>
            <a:r>
              <a:rPr lang="pl-PL" dirty="0" smtClean="0"/>
              <a:t>,</a:t>
            </a:r>
          </a:p>
          <a:p>
            <a:pPr lvl="0">
              <a:buNone/>
            </a:pPr>
            <a:endParaRPr lang="pl-PL" dirty="0" smtClean="0"/>
          </a:p>
          <a:p>
            <a:pPr lvl="0">
              <a:buFont typeface="Wingdings" pitchFamily="2" charset="2"/>
              <a:buChar char="v"/>
            </a:pPr>
            <a:r>
              <a:rPr lang="pl-PL" dirty="0" smtClean="0"/>
              <a:t>nieskrępowane kształtowanie osobowości człowieka odpowiedzialnego, przy poszanowaniu jego prawa do wolności </a:t>
            </a:r>
            <a:endParaRPr lang="pl-PL" dirty="0" smtClean="0"/>
          </a:p>
          <a:p>
            <a:pPr lvl="0">
              <a:buNone/>
            </a:pPr>
            <a:r>
              <a:rPr lang="pl-PL" dirty="0" smtClean="0"/>
              <a:t> </a:t>
            </a:r>
            <a:r>
              <a:rPr lang="pl-PL" dirty="0" smtClean="0"/>
              <a:t>  i </a:t>
            </a:r>
            <a:r>
              <a:rPr lang="pl-PL" dirty="0" smtClean="0"/>
              <a:t>godności, w tym wolności od wszelkich nałogów,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Cele ZHP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pl-PL" dirty="0" smtClean="0"/>
              <a:t>upowszechnianie i umacnianie w społeczeństwie przywiązania do wartości: wolności, prawdy, sprawiedliwości, demokracji, samorządności, równouprawnienia, tolerancji i przyjaźni</a:t>
            </a:r>
            <a:r>
              <a:rPr lang="pl-PL" dirty="0" smtClean="0"/>
              <a:t>,</a:t>
            </a:r>
          </a:p>
          <a:p>
            <a:pPr lvl="0">
              <a:buNone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stwarzanie warunków do nawiązywania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  i </a:t>
            </a:r>
            <a:r>
              <a:rPr lang="pl-PL" dirty="0" smtClean="0"/>
              <a:t>utrwalania silnych więzi międzyludzkich ponad podziałami rasowymi, narodowościowymi </a:t>
            </a:r>
          </a:p>
          <a:p>
            <a:pPr>
              <a:buNone/>
            </a:pPr>
            <a:r>
              <a:rPr lang="pl-PL" dirty="0" smtClean="0"/>
              <a:t>   i </a:t>
            </a:r>
            <a:r>
              <a:rPr lang="pl-PL" dirty="0" smtClean="0"/>
              <a:t>wyznaniowymi</a:t>
            </a:r>
            <a:r>
              <a:rPr lang="pl-PL" dirty="0" smtClean="0"/>
              <a:t>,</a:t>
            </a:r>
          </a:p>
          <a:p>
            <a:pPr>
              <a:buNone/>
            </a:pPr>
            <a:endParaRPr lang="pl-PL" dirty="0" smtClean="0"/>
          </a:p>
          <a:p>
            <a:pPr lvl="0">
              <a:buFont typeface="Wingdings" pitchFamily="2" charset="2"/>
              <a:buChar char="v"/>
            </a:pPr>
            <a:r>
              <a:rPr lang="pl-PL" dirty="0" smtClean="0"/>
              <a:t>upowszechnianie </a:t>
            </a:r>
            <a:r>
              <a:rPr lang="pl-PL" dirty="0" smtClean="0"/>
              <a:t>wiedzy o świecie </a:t>
            </a:r>
            <a:r>
              <a:rPr lang="pl-PL" dirty="0" smtClean="0"/>
              <a:t>przyrody,</a:t>
            </a:r>
          </a:p>
          <a:p>
            <a:pPr lvl="0">
              <a:buNone/>
            </a:pPr>
            <a:r>
              <a:rPr lang="pl-PL" dirty="0" smtClean="0"/>
              <a:t>   przeciwstawianie </a:t>
            </a:r>
            <a:r>
              <a:rPr lang="pl-PL" dirty="0" smtClean="0"/>
              <a:t>się jego niszczeniu przez cywilizację, kształtowanie potrzeby </a:t>
            </a:r>
            <a:r>
              <a:rPr lang="pl-PL" dirty="0" smtClean="0"/>
              <a:t>kontaktu</a:t>
            </a:r>
          </a:p>
          <a:p>
            <a:pPr lvl="0">
              <a:buNone/>
            </a:pPr>
            <a:r>
              <a:rPr lang="pl-PL" dirty="0" smtClean="0"/>
              <a:t> </a:t>
            </a:r>
            <a:r>
              <a:rPr lang="pl-PL" dirty="0" smtClean="0"/>
              <a:t>  z </a:t>
            </a:r>
            <a:r>
              <a:rPr lang="pl-PL" dirty="0" smtClean="0"/>
              <a:t>nieskażoną przyrodą.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ZHP realizuje cele przez harcerski </a:t>
            </a:r>
            <a:r>
              <a:rPr lang="pl-PL" dirty="0" smtClean="0"/>
              <a:t>system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wychowawczy </a:t>
            </a:r>
            <a:r>
              <a:rPr lang="pl-PL" dirty="0" smtClean="0"/>
              <a:t>rozumiany jako jedność </a:t>
            </a:r>
            <a:r>
              <a:rPr lang="pl-PL" dirty="0" smtClean="0"/>
              <a:t>zasad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harcerskiego </a:t>
            </a:r>
            <a:r>
              <a:rPr lang="pl-PL" dirty="0" smtClean="0"/>
              <a:t>wychowania, metody i </a:t>
            </a:r>
            <a:r>
              <a:rPr lang="pl-PL" dirty="0" smtClean="0"/>
              <a:t>programu,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w </a:t>
            </a:r>
            <a:r>
              <a:rPr lang="pl-PL" dirty="0" smtClean="0"/>
              <a:t>którym istotną rolę odgrywa </a:t>
            </a:r>
            <a:r>
              <a:rPr lang="pl-PL" dirty="0" smtClean="0"/>
              <a:t>osobisty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przykład </a:t>
            </a:r>
            <a:r>
              <a:rPr lang="pl-PL" dirty="0" smtClean="0"/>
              <a:t>instruktora. </a:t>
            </a:r>
            <a:endParaRPr lang="pl-PL" dirty="0" smtClean="0"/>
          </a:p>
          <a:p>
            <a:pPr lvl="0" algn="ctr">
              <a:lnSpc>
                <a:spcPct val="150000"/>
              </a:lnSpc>
            </a:pPr>
            <a:endParaRPr lang="pl-PL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Zasady harcerskiego wychowania </a:t>
            </a:r>
            <a:r>
              <a:rPr lang="pl-PL" dirty="0" smtClean="0"/>
              <a:t>to: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służba, braterstwo</a:t>
            </a:r>
            <a:r>
              <a:rPr lang="pl-PL" dirty="0" smtClean="0"/>
              <a:t>, praca nad sobą.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 </a:t>
            </a:r>
            <a:r>
              <a:rPr lang="pl-PL" b="1" dirty="0" smtClean="0"/>
              <a:t>ZHP jest organizacją</a:t>
            </a:r>
            <a:r>
              <a:rPr lang="pl-PL" b="1" dirty="0" smtClean="0"/>
              <a:t>:</a:t>
            </a:r>
          </a:p>
          <a:p>
            <a:pPr>
              <a:buNone/>
            </a:pPr>
            <a:endParaRPr lang="pl-PL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dobrowolną</a:t>
            </a:r>
            <a:r>
              <a:rPr lang="pl-PL" dirty="0" smtClean="0"/>
              <a:t>, </a:t>
            </a:r>
            <a:endParaRPr lang="pl-PL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apolityczną</a:t>
            </a:r>
            <a:r>
              <a:rPr lang="pl-PL" dirty="0" smtClean="0"/>
              <a:t>, </a:t>
            </a:r>
            <a:endParaRPr lang="pl-PL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ogólnopolską,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p</a:t>
            </a:r>
            <a:r>
              <a:rPr lang="pl-PL" dirty="0" smtClean="0"/>
              <a:t>atriotyczną,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o</a:t>
            </a:r>
            <a:r>
              <a:rPr lang="pl-PL" dirty="0" smtClean="0"/>
              <a:t>twartą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dirty="0" smtClean="0"/>
              <a:t>j</a:t>
            </a:r>
            <a:r>
              <a:rPr lang="pl-PL" dirty="0" smtClean="0"/>
              <a:t>est </a:t>
            </a:r>
            <a:r>
              <a:rPr lang="pl-PL" dirty="0" smtClean="0"/>
              <a:t>członkiem: WOSM, WAGGGS, ISGF.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Charakter ZHP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b="1" dirty="0" smtClean="0"/>
              <a:t>Hymnem ZHP </a:t>
            </a:r>
            <a:r>
              <a:rPr lang="pl-PL" dirty="0" smtClean="0"/>
              <a:t>jest pierwsza zwrotka </a:t>
            </a:r>
            <a:r>
              <a:rPr lang="pl-PL" dirty="0" smtClean="0"/>
              <a:t>wraz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</a:t>
            </a:r>
            <a:r>
              <a:rPr lang="pl-PL" dirty="0" smtClean="0"/>
              <a:t> </a:t>
            </a:r>
            <a:r>
              <a:rPr lang="pl-PL" dirty="0" smtClean="0"/>
              <a:t>z refrenem </a:t>
            </a:r>
            <a:r>
              <a:rPr lang="pl-PL" dirty="0" smtClean="0"/>
              <a:t>pieśni: </a:t>
            </a:r>
            <a:r>
              <a:rPr lang="pl-PL" dirty="0" smtClean="0"/>
              <a:t>„Wszystko, co nasze, Polsce oddamy</a:t>
            </a:r>
            <a:r>
              <a:rPr lang="pl-PL" dirty="0" smtClean="0"/>
              <a:t>”.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l-PL" b="1" dirty="0" smtClean="0"/>
              <a:t>Symbole ZHP: 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</a:t>
            </a:r>
            <a:r>
              <a:rPr lang="pl-PL" dirty="0" smtClean="0"/>
              <a:t>  Znaczek Zucha, Krzyż Harcerski, Lilijka harcerska, odznaki przynależności do WOSM, WAGGGS, ISGF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Hymn i symbole ZHP: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Znaczek obowiązujący dla Zuchów</a:t>
            </a:r>
            <a:endParaRPr lang="pl-PL" dirty="0"/>
          </a:p>
        </p:txBody>
      </p:sp>
      <p:pic>
        <p:nvPicPr>
          <p:cNvPr id="4" name="Symbol zastępczy zawartości 3" descr="234 Warszawska Gromada Zuchowa &quot;Odkrywcy Nibylandii&quot;: Znaczek Zuch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62473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570</Words>
  <Application>Microsoft Office PowerPoint</Application>
  <PresentationFormat>Pokaz na ekranie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Hol</vt:lpstr>
      <vt:lpstr>Statut ZHP</vt:lpstr>
      <vt:lpstr>Statut to nadrzędny dokument Związku Harcerstwa Polskiego</vt:lpstr>
      <vt:lpstr>Misja ZHP</vt:lpstr>
      <vt:lpstr>Cele ZHP</vt:lpstr>
      <vt:lpstr>Slajd 5</vt:lpstr>
      <vt:lpstr>Slajd 6</vt:lpstr>
      <vt:lpstr>Charakter ZHP</vt:lpstr>
      <vt:lpstr>Hymn i symbole ZHP:</vt:lpstr>
      <vt:lpstr>Znaczek obowiązujący dla Zuchów</vt:lpstr>
      <vt:lpstr>Znak harcerzy</vt:lpstr>
      <vt:lpstr>Lilijka harcerska</vt:lpstr>
      <vt:lpstr>Znak przynależności do WOSM</vt:lpstr>
      <vt:lpstr>Znak przynależności do WAGGGS</vt:lpstr>
      <vt:lpstr>Struktura ZHP</vt:lpstr>
      <vt:lpstr>Komenda Hufca</vt:lpstr>
      <vt:lpstr>Obowiązki Komendanta Hufca</vt:lpstr>
      <vt:lpstr>Zadania Komendy Hufca:</vt:lpstr>
      <vt:lpstr>Slajd 18</vt:lpstr>
      <vt:lpstr>Zadania Komisji Rewizyjnej Hufca  ( min 3 osoby)</vt:lpstr>
      <vt:lpstr>Zadania Sądu Harcerskiego  ( min 3 osoby )</vt:lpstr>
      <vt:lpstr>Pozostałe ważne sprawy, o których mówi Statut ZHP: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 ZHP</dc:title>
  <dc:creator>Beata</dc:creator>
  <cp:lastModifiedBy>Beata</cp:lastModifiedBy>
  <cp:revision>12</cp:revision>
  <dcterms:created xsi:type="dcterms:W3CDTF">2020-04-23T10:46:23Z</dcterms:created>
  <dcterms:modified xsi:type="dcterms:W3CDTF">2020-04-23T12:41:28Z</dcterms:modified>
</cp:coreProperties>
</file>